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5"/>
  </p:notesMasterIdLst>
  <p:sldIdLst>
    <p:sldId id="266" r:id="rId3"/>
    <p:sldId id="297" r:id="rId4"/>
    <p:sldId id="265" r:id="rId5"/>
    <p:sldId id="418" r:id="rId6"/>
    <p:sldId id="453" r:id="rId7"/>
    <p:sldId id="481" r:id="rId8"/>
    <p:sldId id="454" r:id="rId9"/>
    <p:sldId id="456" r:id="rId10"/>
    <p:sldId id="457" r:id="rId11"/>
    <p:sldId id="459" r:id="rId12"/>
    <p:sldId id="460" r:id="rId13"/>
    <p:sldId id="463" r:id="rId14"/>
    <p:sldId id="468" r:id="rId15"/>
    <p:sldId id="466" r:id="rId16"/>
    <p:sldId id="467" r:id="rId17"/>
    <p:sldId id="470" r:id="rId18"/>
    <p:sldId id="471" r:id="rId19"/>
    <p:sldId id="482" r:id="rId20"/>
    <p:sldId id="472" r:id="rId21"/>
    <p:sldId id="475" r:id="rId22"/>
    <p:sldId id="476" r:id="rId23"/>
    <p:sldId id="483" r:id="rId24"/>
  </p:sldIdLst>
  <p:sldSz cx="9144000" cy="6858000" type="screen4x3"/>
  <p:notesSz cx="6807200" cy="9939338"/>
  <p:custDataLst>
    <p:tags r:id="rId2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 autoAdjust="0"/>
    <p:restoredTop sz="94286" autoAdjust="0"/>
  </p:normalViewPr>
  <p:slideViewPr>
    <p:cSldViewPr snapToGrid="0">
      <p:cViewPr varScale="1">
        <p:scale>
          <a:sx n="73" d="100"/>
          <a:sy n="73" d="100"/>
        </p:scale>
        <p:origin x="1338" y="7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72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650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45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06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조건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if </a:t>
            </a:r>
            <a:r>
              <a:rPr lang="en-US" altLang="ko-KR" dirty="0" smtClean="0"/>
              <a:t>else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else </a:t>
            </a:r>
            <a:r>
              <a:rPr lang="ko-KR" altLang="en-US" dirty="0"/>
              <a:t>이후에 </a:t>
            </a:r>
            <a:r>
              <a:rPr lang="en-US" altLang="ko-KR" dirty="0"/>
              <a:t>if else</a:t>
            </a:r>
            <a:r>
              <a:rPr lang="ko-KR" altLang="en-US" dirty="0"/>
              <a:t>를 필요한 횟수만큼 </a:t>
            </a:r>
            <a:r>
              <a:rPr lang="ko-KR" altLang="en-US" dirty="0" smtClean="0"/>
              <a:t>반복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문장에서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stmt1</a:t>
            </a:r>
            <a:r>
              <a:rPr lang="ko-KR" altLang="en-US" dirty="0"/>
              <a:t>에서 </a:t>
            </a:r>
            <a:r>
              <a:rPr lang="en-US" altLang="ko-KR" dirty="0"/>
              <a:t>stmt4</a:t>
            </a:r>
            <a:r>
              <a:rPr lang="ko-KR" altLang="en-US" dirty="0" smtClean="0"/>
              <a:t>에 이르는 </a:t>
            </a:r>
            <a:r>
              <a:rPr lang="ko-KR" altLang="en-US" dirty="0"/>
              <a:t>여러 문장 중에서 실행되는 문장은 단 하나라는 것을 </a:t>
            </a:r>
            <a:r>
              <a:rPr lang="ko-KR" altLang="en-US" dirty="0" smtClean="0"/>
              <a:t>기억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반복된 조건에 따른 선택 </a:t>
            </a:r>
            <a:r>
              <a:rPr lang="en-US" altLang="ko-KR" dirty="0"/>
              <a:t>if else if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26" y="2455379"/>
            <a:ext cx="5486348" cy="40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반복된 </a:t>
            </a:r>
            <a:r>
              <a:rPr lang="en-US" altLang="ko-KR" dirty="0"/>
              <a:t>if else</a:t>
            </a:r>
            <a:r>
              <a:rPr lang="ko-KR" altLang="en-US" dirty="0"/>
              <a:t>의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점수가 </a:t>
            </a:r>
            <a:r>
              <a:rPr lang="en-US" altLang="ko-KR" dirty="0"/>
              <a:t>90</a:t>
            </a:r>
            <a:r>
              <a:rPr lang="ko-KR" altLang="en-US" dirty="0"/>
              <a:t>이상이면 </a:t>
            </a:r>
            <a:r>
              <a:rPr lang="ko-KR" altLang="en-US" dirty="0" smtClean="0"/>
              <a:t>학점이 </a:t>
            </a:r>
            <a:r>
              <a:rPr lang="en-US" altLang="ko-KR" dirty="0" smtClean="0"/>
              <a:t>A</a:t>
            </a:r>
          </a:p>
          <a:p>
            <a:pPr lvl="2"/>
            <a:r>
              <a:rPr lang="en-US" altLang="ko-KR" dirty="0" smtClean="0"/>
              <a:t>80 </a:t>
            </a:r>
            <a:r>
              <a:rPr lang="ko-KR" altLang="en-US" dirty="0"/>
              <a:t>이상에서 </a:t>
            </a:r>
            <a:r>
              <a:rPr lang="en-US" altLang="ko-KR" dirty="0"/>
              <a:t>90 </a:t>
            </a:r>
            <a:r>
              <a:rPr lang="ko-KR" altLang="en-US" dirty="0"/>
              <a:t>미만이면 </a:t>
            </a:r>
            <a:r>
              <a:rPr lang="en-US" altLang="ko-KR" dirty="0"/>
              <a:t>B, 70 </a:t>
            </a:r>
            <a:r>
              <a:rPr lang="ko-KR" altLang="en-US" dirty="0"/>
              <a:t>이상에서 </a:t>
            </a:r>
            <a:r>
              <a:rPr lang="en-US" altLang="ko-KR" dirty="0"/>
              <a:t>80 </a:t>
            </a:r>
            <a:r>
              <a:rPr lang="ko-KR" altLang="en-US" dirty="0"/>
              <a:t>미만이면 </a:t>
            </a:r>
            <a:r>
              <a:rPr lang="en-US" altLang="ko-KR" dirty="0" smtClean="0"/>
              <a:t>C</a:t>
            </a:r>
          </a:p>
          <a:p>
            <a:pPr lvl="2"/>
            <a:r>
              <a:rPr lang="en-US" altLang="ko-KR" dirty="0" smtClean="0"/>
              <a:t>60 </a:t>
            </a:r>
            <a:r>
              <a:rPr lang="ko-KR" altLang="en-US" dirty="0"/>
              <a:t>이상에서 </a:t>
            </a:r>
            <a:r>
              <a:rPr lang="en-US" altLang="ko-KR" dirty="0"/>
              <a:t>70 </a:t>
            </a:r>
            <a:r>
              <a:rPr lang="ko-KR" altLang="en-US" dirty="0"/>
              <a:t>미만이면 </a:t>
            </a:r>
            <a:r>
              <a:rPr lang="en-US" altLang="ko-KR" dirty="0"/>
              <a:t>D, </a:t>
            </a:r>
            <a:r>
              <a:rPr lang="ko-KR" altLang="en-US" dirty="0" smtClean="0"/>
              <a:t>마지막으로 </a:t>
            </a:r>
            <a:r>
              <a:rPr lang="en-US" altLang="ko-KR" dirty="0"/>
              <a:t>60 </a:t>
            </a:r>
            <a:r>
              <a:rPr lang="ko-KR" altLang="en-US" dirty="0"/>
              <a:t>미만이면 </a:t>
            </a:r>
            <a:r>
              <a:rPr lang="en-US" altLang="ko-KR" dirty="0"/>
              <a:t>F</a:t>
            </a:r>
            <a:r>
              <a:rPr lang="ko-KR" altLang="en-US" dirty="0"/>
              <a:t>로 학점을 처리하는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처음의 </a:t>
            </a:r>
            <a:r>
              <a:rPr lang="en-US" altLang="ko-KR" dirty="0"/>
              <a:t>if</a:t>
            </a:r>
            <a:r>
              <a:rPr lang="ko-KR" altLang="en-US" dirty="0"/>
              <a:t>는 </a:t>
            </a:r>
            <a:r>
              <a:rPr lang="en-US" altLang="ko-KR" dirty="0"/>
              <a:t>if (point&gt;=90)</a:t>
            </a:r>
            <a:r>
              <a:rPr lang="ko-KR" altLang="en-US" dirty="0"/>
              <a:t>으로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 </a:t>
            </a:r>
            <a:r>
              <a:rPr lang="ko-KR" altLang="en-US" dirty="0"/>
              <a:t>다음 </a:t>
            </a:r>
            <a:r>
              <a:rPr lang="en-US" altLang="ko-KR" dirty="0"/>
              <a:t>if</a:t>
            </a:r>
            <a:r>
              <a:rPr lang="ko-KR" altLang="en-US" dirty="0"/>
              <a:t>는 </a:t>
            </a:r>
            <a:r>
              <a:rPr lang="en-US" altLang="ko-KR" dirty="0"/>
              <a:t>else </a:t>
            </a:r>
            <a:r>
              <a:rPr lang="ko-KR" altLang="en-US" dirty="0"/>
              <a:t>이후의 </a:t>
            </a:r>
            <a:r>
              <a:rPr lang="en-US" altLang="ko-KR" dirty="0"/>
              <a:t>if</a:t>
            </a:r>
            <a:r>
              <a:rPr lang="ko-KR" altLang="en-US" dirty="0"/>
              <a:t>이므로 </a:t>
            </a:r>
            <a:r>
              <a:rPr lang="en-US" altLang="ko-KR" dirty="0"/>
              <a:t>else if (point&gt;=80)</a:t>
            </a:r>
            <a:r>
              <a:rPr lang="ko-KR" altLang="en-US" dirty="0" smtClean="0"/>
              <a:t>으로 표현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80 </a:t>
            </a:r>
            <a:r>
              <a:rPr lang="ko-KR" altLang="en-US" dirty="0"/>
              <a:t>이상에서 </a:t>
            </a:r>
            <a:r>
              <a:rPr lang="en-US" altLang="ko-KR" dirty="0"/>
              <a:t>90 </a:t>
            </a:r>
            <a:r>
              <a:rPr lang="ko-KR" altLang="en-US" dirty="0"/>
              <a:t>미만인 조건</a:t>
            </a:r>
            <a:r>
              <a:rPr lang="en-US" altLang="ko-KR" dirty="0"/>
              <a:t>(90&gt;point &amp;&amp; point&gt;=80)</a:t>
            </a:r>
            <a:r>
              <a:rPr lang="ko-KR" altLang="en-US" dirty="0"/>
              <a:t>이 </a:t>
            </a:r>
            <a:r>
              <a:rPr lang="ko-KR" altLang="en-US" dirty="0" smtClean="0"/>
              <a:t>만족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교과목 성적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75" y="3226044"/>
            <a:ext cx="4974484" cy="32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63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290251" cy="5458162"/>
          </a:xfrm>
        </p:spPr>
        <p:txBody>
          <a:bodyPr/>
          <a:lstStyle/>
          <a:p>
            <a:r>
              <a:rPr lang="ko-KR" altLang="en-US" dirty="0" smtClean="0"/>
              <a:t>두 </a:t>
            </a:r>
            <a:r>
              <a:rPr lang="ko-KR" altLang="en-US" dirty="0"/>
              <a:t>실수를 입력 받아 두 실수의 </a:t>
            </a:r>
            <a:r>
              <a:rPr lang="ko-KR" altLang="en-US" dirty="0" err="1"/>
              <a:t>연산값이</a:t>
            </a:r>
            <a:r>
              <a:rPr lang="ko-KR" altLang="en-US" dirty="0"/>
              <a:t> 출력되는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32202" y="310038"/>
            <a:ext cx="8768725" cy="40832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LAB</a:t>
            </a:r>
            <a:r>
              <a:rPr lang="ko-KR" altLang="en-US" dirty="0" smtClean="0"/>
              <a:t> 표준입력으로 </a:t>
            </a:r>
            <a:r>
              <a:rPr lang="ko-KR" altLang="en-US" dirty="0"/>
              <a:t>받은 두 실수의 대소에 </a:t>
            </a:r>
            <a:r>
              <a:rPr lang="ko-KR" altLang="en-US" dirty="0" smtClean="0"/>
              <a:t>따라 다양한 </a:t>
            </a:r>
            <a:r>
              <a:rPr lang="ko-KR" altLang="en-US" dirty="0"/>
              <a:t>연산을 수행하여 그 결과를 출력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415229" y="1486421"/>
            <a:ext cx="5119702" cy="5043554"/>
            <a:chOff x="3128790" y="1575412"/>
            <a:chExt cx="5119702" cy="504355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790" y="5508745"/>
              <a:ext cx="5119702" cy="111022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790" y="1575412"/>
              <a:ext cx="5118880" cy="4055093"/>
            </a:xfrm>
            <a:prstGeom prst="rect">
              <a:avLst/>
            </a:prstGeom>
          </p:spPr>
        </p:pic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329874" y="1330324"/>
            <a:ext cx="2986203" cy="445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smtClean="0"/>
              <a:t>만일 </a:t>
            </a:r>
            <a:r>
              <a:rPr lang="en-US" altLang="ko-KR" dirty="0" smtClean="0"/>
              <a:t>x &gt; y 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x / y </a:t>
            </a:r>
            <a:r>
              <a:rPr lang="ko-KR" altLang="en-US" dirty="0" err="1" smtClean="0"/>
              <a:t>연산값</a:t>
            </a:r>
            <a:r>
              <a:rPr lang="ko-KR" altLang="en-US" dirty="0" smtClean="0"/>
              <a:t> 출력</a:t>
            </a:r>
          </a:p>
          <a:p>
            <a:pPr lvl="1"/>
            <a:r>
              <a:rPr lang="ko-KR" altLang="en-US" dirty="0" smtClean="0"/>
              <a:t>만일 </a:t>
            </a:r>
            <a:r>
              <a:rPr lang="en-US" altLang="ko-KR" dirty="0" smtClean="0"/>
              <a:t>x &lt; y 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x + y </a:t>
            </a:r>
            <a:r>
              <a:rPr lang="ko-KR" altLang="en-US" dirty="0" err="1" smtClean="0"/>
              <a:t>연산값</a:t>
            </a:r>
            <a:r>
              <a:rPr lang="ko-KR" altLang="en-US" dirty="0" smtClean="0"/>
              <a:t> 출력</a:t>
            </a:r>
          </a:p>
          <a:p>
            <a:pPr lvl="1"/>
            <a:r>
              <a:rPr lang="ko-KR" altLang="en-US" dirty="0" smtClean="0"/>
              <a:t>만일 </a:t>
            </a:r>
            <a:r>
              <a:rPr lang="en-US" altLang="ko-KR" dirty="0" smtClean="0"/>
              <a:t>x == y 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x * y </a:t>
            </a:r>
            <a:r>
              <a:rPr lang="ko-KR" altLang="en-US" dirty="0" err="1" smtClean="0"/>
              <a:t>연산값</a:t>
            </a:r>
            <a:r>
              <a:rPr lang="ko-KR" altLang="en-US" dirty="0" smtClean="0"/>
              <a:t> 출력</a:t>
            </a:r>
          </a:p>
          <a:p>
            <a:r>
              <a:rPr lang="ko-KR" altLang="en-US" dirty="0" smtClean="0"/>
              <a:t>결과</a:t>
            </a:r>
          </a:p>
          <a:p>
            <a:pPr lvl="1"/>
            <a:r>
              <a:rPr lang="ko-KR" altLang="en-US" dirty="0" smtClean="0"/>
              <a:t>두 실수를 입력</a:t>
            </a:r>
            <a:r>
              <a:rPr lang="en-US" altLang="ko-KR" dirty="0" smtClean="0"/>
              <a:t>: 32.765 3.987</a:t>
            </a:r>
          </a:p>
          <a:p>
            <a:pPr lvl="1"/>
            <a:r>
              <a:rPr lang="ko-KR" altLang="en-US" dirty="0" smtClean="0"/>
              <a:t>연산 결과</a:t>
            </a:r>
            <a:r>
              <a:rPr lang="en-US" altLang="ko-KR" dirty="0" smtClean="0"/>
              <a:t>: 8.22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53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if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 내부에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if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문이 존재하면 중첩된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if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512" y="209772"/>
            <a:ext cx="4944190" cy="435230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nestedif.c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2" y="2118448"/>
            <a:ext cx="3693894" cy="204531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330675" y="411714"/>
            <a:ext cx="4670647" cy="6174196"/>
            <a:chOff x="4203675" y="411714"/>
            <a:chExt cx="4670647" cy="61741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5" y="3016656"/>
              <a:ext cx="4659456" cy="356925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566" y="411714"/>
              <a:ext cx="4661756" cy="2688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6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8156900" cy="5458162"/>
          </a:xfrm>
        </p:spPr>
        <p:txBody>
          <a:bodyPr>
            <a:normAutofit/>
          </a:bodyPr>
          <a:lstStyle/>
          <a:p>
            <a:r>
              <a:rPr lang="ko-KR" altLang="en-US" dirty="0"/>
              <a:t>블록이 없는 경우 </a:t>
            </a:r>
            <a:r>
              <a:rPr lang="en-US" altLang="ko-KR" dirty="0"/>
              <a:t>else </a:t>
            </a:r>
            <a:r>
              <a:rPr lang="ko-KR" altLang="en-US" dirty="0"/>
              <a:t>문장이 </a:t>
            </a:r>
            <a:r>
              <a:rPr lang="ko-KR" altLang="en-US" dirty="0" smtClean="0"/>
              <a:t>어느 </a:t>
            </a:r>
            <a:r>
              <a:rPr lang="en-US" altLang="ko-KR" dirty="0" smtClean="0"/>
              <a:t>if</a:t>
            </a:r>
            <a:r>
              <a:rPr lang="ko-KR" altLang="en-US" dirty="0"/>
              <a:t>문의 소속인지 </a:t>
            </a:r>
            <a:r>
              <a:rPr lang="ko-KR" altLang="en-US" dirty="0" smtClean="0"/>
              <a:t>판단 어려움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블록 표시와 </a:t>
            </a:r>
            <a:r>
              <a:rPr lang="en-US" altLang="ko-KR" dirty="0"/>
              <a:t>else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3817555"/>
            <a:ext cx="3466138" cy="28080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1534974"/>
            <a:ext cx="3466138" cy="2044557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329875" y="1360668"/>
            <a:ext cx="451581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 smtClean="0"/>
              <a:t>else</a:t>
            </a:r>
            <a:r>
              <a:rPr lang="ko-KR" altLang="en-US" dirty="0" smtClean="0"/>
              <a:t>는 문법적으로 같은 블록 내에서 </a:t>
            </a:r>
            <a:r>
              <a:rPr lang="en-US" altLang="ko-KR" dirty="0" smtClean="0"/>
              <a:t>else</a:t>
            </a:r>
            <a:r>
              <a:rPr lang="ko-KR" altLang="en-US" dirty="0" smtClean="0"/>
              <a:t>가 없는 가장 근접한 상위의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문에 소속된 </a:t>
            </a:r>
            <a:r>
              <a:rPr lang="en-US" altLang="ko-KR" dirty="0" smtClean="0"/>
              <a:t>else</a:t>
            </a:r>
            <a:r>
              <a:rPr lang="ko-KR" altLang="en-US" dirty="0" smtClean="0"/>
              <a:t>로 해석</a:t>
            </a:r>
          </a:p>
          <a:p>
            <a:pPr lvl="2"/>
            <a:r>
              <a:rPr lang="en-US" altLang="ko-KR" dirty="0" smtClean="0"/>
              <a:t>else</a:t>
            </a:r>
            <a:r>
              <a:rPr lang="ko-KR" altLang="en-US" dirty="0" smtClean="0"/>
              <a:t>의 혼란을 방지하려면 블록을 이용할 것</a:t>
            </a:r>
            <a:r>
              <a:rPr lang="en-US" altLang="ko-KR" dirty="0" smtClean="0"/>
              <a:t>!!</a:t>
            </a:r>
            <a:endParaRPr lang="ko-KR" altLang="en-US" dirty="0" smtClean="0"/>
          </a:p>
          <a:p>
            <a:r>
              <a:rPr lang="ko-KR" altLang="en-US" dirty="0" smtClean="0"/>
              <a:t>예제</a:t>
            </a:r>
          </a:p>
          <a:p>
            <a:pPr lvl="1"/>
            <a:r>
              <a:rPr lang="en-US" altLang="ko-KR" dirty="0" smtClean="0"/>
              <a:t>else</a:t>
            </a:r>
            <a:r>
              <a:rPr lang="ko-KR" altLang="en-US" dirty="0" smtClean="0"/>
              <a:t>는 두 번째 </a:t>
            </a:r>
            <a:r>
              <a:rPr lang="en-US" altLang="ko-KR" dirty="0" smtClean="0"/>
              <a:t>if (age &gt;= 65)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else</a:t>
            </a:r>
          </a:p>
          <a:p>
            <a:pPr lvl="1"/>
            <a:r>
              <a:rPr lang="en-US" altLang="ko-KR" dirty="0" smtClean="0"/>
              <a:t>else</a:t>
            </a:r>
            <a:r>
              <a:rPr lang="ko-KR" altLang="en-US" dirty="0" smtClean="0"/>
              <a:t>는 문법적으로 문제가 없으나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나이가 </a:t>
            </a:r>
            <a:r>
              <a:rPr lang="en-US" altLang="ko-KR" dirty="0" smtClean="0"/>
              <a:t>20 </a:t>
            </a:r>
            <a:r>
              <a:rPr lang="ko-KR" altLang="en-US" dirty="0" smtClean="0"/>
              <a:t>이상 </a:t>
            </a:r>
            <a:r>
              <a:rPr lang="en-US" altLang="ko-KR" dirty="0" smtClean="0"/>
              <a:t>65 </a:t>
            </a:r>
            <a:r>
              <a:rPr lang="ko-KR" altLang="en-US" dirty="0" smtClean="0"/>
              <a:t>미만도 미성년으로 구분되니 논리적으로 잘못</a:t>
            </a:r>
          </a:p>
          <a:p>
            <a:pPr lvl="2"/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(age &gt;= 20) </a:t>
            </a:r>
            <a:r>
              <a:rPr lang="ko-KR" altLang="en-US" dirty="0" smtClean="0"/>
              <a:t>이후에 블록을 반드시 사용한 후 </a:t>
            </a:r>
            <a:r>
              <a:rPr lang="en-US" altLang="ko-KR" dirty="0" smtClean="0"/>
              <a:t>else</a:t>
            </a:r>
            <a:r>
              <a:rPr lang="ko-KR" altLang="en-US" dirty="0" smtClean="0"/>
              <a:t>를 배치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85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일상생활에서의 사례와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속도 </a:t>
            </a:r>
            <a:r>
              <a:rPr lang="en-US" altLang="ko-KR" dirty="0"/>
              <a:t>speed</a:t>
            </a:r>
            <a:r>
              <a:rPr lang="ko-KR" altLang="en-US" dirty="0"/>
              <a:t>가 </a:t>
            </a:r>
            <a:r>
              <a:rPr lang="en-US" altLang="ko-KR" dirty="0"/>
              <a:t>40km</a:t>
            </a:r>
            <a:r>
              <a:rPr lang="ko-KR" altLang="en-US" dirty="0"/>
              <a:t>와 </a:t>
            </a:r>
            <a:r>
              <a:rPr lang="en-US" altLang="ko-KR" dirty="0"/>
              <a:t>60km </a:t>
            </a:r>
            <a:r>
              <a:rPr lang="ko-KR" altLang="en-US" dirty="0"/>
              <a:t>사이라는 </a:t>
            </a:r>
            <a:r>
              <a:rPr lang="ko-KR" altLang="en-US" dirty="0" err="1" smtClean="0"/>
              <a:t>조건식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if(40 </a:t>
            </a:r>
            <a:r>
              <a:rPr lang="en-US" altLang="ko-KR" dirty="0"/>
              <a:t>&lt;= speed &amp;&amp; speed &lt;= 60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if(40 </a:t>
            </a:r>
            <a:r>
              <a:rPr lang="en-US" altLang="ko-KR" dirty="0"/>
              <a:t>&lt;= speed &lt;= 60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사용한다면 </a:t>
            </a:r>
            <a:r>
              <a:rPr lang="ko-KR" altLang="en-US" dirty="0"/>
              <a:t>잘못된 </a:t>
            </a:r>
            <a:r>
              <a:rPr lang="ko-KR" altLang="en-US" dirty="0" err="1" smtClean="0"/>
              <a:t>조건식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21" y="4625295"/>
            <a:ext cx="3231622" cy="1823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29" y="1544155"/>
            <a:ext cx="6210615" cy="22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3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조건연산자의 기능은 </a:t>
            </a:r>
            <a:r>
              <a:rPr lang="en-US" altLang="ko-KR" dirty="0"/>
              <a:t>if</a:t>
            </a:r>
            <a:r>
              <a:rPr lang="ko-KR" altLang="en-US" dirty="0"/>
              <a:t>문으로도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간단히 </a:t>
            </a:r>
            <a:r>
              <a:rPr lang="ko-KR" altLang="en-US" dirty="0"/>
              <a:t>조건연산자로 구현할 수 있는 기능은 조건연산자를 </a:t>
            </a:r>
            <a:r>
              <a:rPr lang="ko-KR" altLang="en-US" dirty="0" smtClean="0"/>
              <a:t>사용하는 것이 </a:t>
            </a:r>
            <a:r>
              <a:rPr lang="ko-KR" altLang="en-US" dirty="0"/>
              <a:t>더 효율적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와 조건연산자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24" y="2038120"/>
            <a:ext cx="5784141" cy="35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표준입력으로 받은 세 정수에서 최대값이 출력되는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x &gt; y </a:t>
            </a:r>
            <a:r>
              <a:rPr lang="ko-KR" altLang="en-US" dirty="0"/>
              <a:t>이 참이면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최대값</a:t>
            </a:r>
            <a:r>
              <a:rPr lang="en-US" altLang="ko-KR" dirty="0"/>
              <a:t>, </a:t>
            </a:r>
            <a:r>
              <a:rPr lang="ko-KR" altLang="en-US" dirty="0"/>
              <a:t>거짓이면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최소값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 </a:t>
            </a:r>
            <a:r>
              <a:rPr lang="ko-KR" altLang="en-US" dirty="0"/>
              <a:t>정수를 입력</a:t>
            </a:r>
            <a:r>
              <a:rPr lang="en-US" altLang="ko-KR" dirty="0"/>
              <a:t>: 10 30 20</a:t>
            </a:r>
          </a:p>
          <a:p>
            <a:pPr lvl="1"/>
            <a:r>
              <a:rPr lang="ko-KR" altLang="en-US" dirty="0"/>
              <a:t>최대 수</a:t>
            </a:r>
            <a:r>
              <a:rPr lang="en-US" altLang="ko-KR" dirty="0"/>
              <a:t>: 30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7516" y="310038"/>
            <a:ext cx="7338859" cy="408323"/>
          </a:xfrm>
        </p:spPr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표준입력으로 받은 세 정수의 최대값을 출력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5" y="1809986"/>
            <a:ext cx="4878307" cy="45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3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다양한 선택 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switch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연산식의</a:t>
            </a:r>
            <a:r>
              <a:rPr lang="ko-KR" altLang="en-US" dirty="0" smtClean="0"/>
              <a:t> 정수 </a:t>
            </a:r>
            <a:r>
              <a:rPr lang="ko-KR" altLang="en-US" dirty="0"/>
              <a:t>또는 문자 선택</a:t>
            </a:r>
          </a:p>
          <a:p>
            <a:pPr lvl="1"/>
            <a:r>
              <a:rPr lang="ko-KR" altLang="en-US" dirty="0"/>
              <a:t>다중선택 구문인 </a:t>
            </a:r>
            <a:r>
              <a:rPr lang="en-US" altLang="ko-KR" dirty="0"/>
              <a:t>switch</a:t>
            </a:r>
            <a:r>
              <a:rPr lang="ko-KR" altLang="en-US" dirty="0"/>
              <a:t>문을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/>
              <a:t>조건식이 </a:t>
            </a:r>
            <a:r>
              <a:rPr lang="ko-KR" altLang="en-US" dirty="0" smtClean="0"/>
              <a:t>정수 등호식이고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en-US" altLang="ko-KR" dirty="0"/>
              <a:t>if else</a:t>
            </a:r>
            <a:r>
              <a:rPr lang="ko-KR" altLang="en-US" dirty="0"/>
              <a:t>가 여러 번 계속 반복되는 구문을 좀 더 </a:t>
            </a:r>
            <a:r>
              <a:rPr lang="ko-KR" altLang="en-US" dirty="0" smtClean="0"/>
              <a:t>간략하게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</a:t>
            </a:r>
            <a:r>
              <a:rPr lang="ko-KR" altLang="en-US" dirty="0"/>
              <a:t>연산식이 문자형 또는 </a:t>
            </a:r>
            <a:r>
              <a:rPr lang="ko-KR" altLang="en-US" dirty="0" smtClean="0"/>
              <a:t>정수형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 </a:t>
            </a:r>
            <a:r>
              <a:rPr lang="ko-KR" altLang="en-US" dirty="0"/>
              <a:t>값에 따라 </a:t>
            </a:r>
            <a:r>
              <a:rPr lang="en-US" altLang="ko-KR" dirty="0"/>
              <a:t>case</a:t>
            </a:r>
            <a:r>
              <a:rPr lang="ko-KR" altLang="en-US" dirty="0"/>
              <a:t>의 </a:t>
            </a:r>
            <a:r>
              <a:rPr lang="ko-KR" altLang="en-US" dirty="0" err="1"/>
              <a:t>상수값과</a:t>
            </a:r>
            <a:r>
              <a:rPr lang="ko-KR" altLang="en-US" dirty="0"/>
              <a:t> </a:t>
            </a:r>
            <a:r>
              <a:rPr lang="ko-KR" altLang="en-US" dirty="0" smtClean="0"/>
              <a:t>일치하는 </a:t>
            </a:r>
            <a:r>
              <a:rPr lang="ko-KR" altLang="en-US" dirty="0"/>
              <a:t>부분의 문장들을 수행하는 선택 </a:t>
            </a:r>
            <a:r>
              <a:rPr lang="ko-KR" altLang="en-US" dirty="0" smtClean="0"/>
              <a:t>구문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문장 개요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16" y="2837061"/>
            <a:ext cx="5672393" cy="34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1" y="656925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단원 목표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309" y="1383145"/>
            <a:ext cx="4893681" cy="3033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4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까지 정수 중에서 선택한 번호에 따라 표준 입력한 두 실수의 더하기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빼기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곱하기 나누기를 실행하는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427" y="259653"/>
            <a:ext cx="4944190" cy="435230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switch.c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2" y="5139675"/>
            <a:ext cx="4260530" cy="12319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52" y="437206"/>
            <a:ext cx="4711327" cy="59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break</a:t>
            </a:r>
            <a:r>
              <a:rPr lang="ko-KR" altLang="en-US" dirty="0" smtClean="0"/>
              <a:t>의 적절한 사용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270341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표준입력으로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년 중 해당하는 월을 입력 받아 그 달에 맞는 계절을 출력하는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seasonswitch.c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7716" y="2752758"/>
            <a:ext cx="2768066" cy="13542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case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 내부에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break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문이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없다면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일치하는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case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실행하고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break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문을 만나기 전까지 다음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case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내부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문장을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실행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case 4, 5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와 같은 나열은 문법오류가 발생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948" y="1723318"/>
            <a:ext cx="5501369" cy="300569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05795" y="2108728"/>
            <a:ext cx="2145667" cy="797160"/>
            <a:chOff x="5169020" y="1700804"/>
            <a:chExt cx="1863681" cy="921598"/>
          </a:xfrm>
        </p:grpSpPr>
        <p:pic>
          <p:nvPicPr>
            <p:cNvPr id="17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OR 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개념 처리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810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숫자 </a:t>
            </a:r>
            <a:r>
              <a:rPr lang="en-US" altLang="ko-KR" dirty="0"/>
              <a:t>2</a:t>
            </a:r>
            <a:r>
              <a:rPr lang="ko-KR" altLang="en-US" dirty="0"/>
              <a:t>개를 입력 받아 차이를 구하라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 </a:t>
            </a:r>
            <a:r>
              <a:rPr lang="ko-KR" altLang="en-US" dirty="0"/>
              <a:t>숫자 입력 받아 양수이면 </a:t>
            </a:r>
            <a:r>
              <a:rPr lang="en-US" altLang="ko-KR" dirty="0"/>
              <a:t>"positive", </a:t>
            </a:r>
            <a:r>
              <a:rPr lang="ko-KR" altLang="en-US" dirty="0"/>
              <a:t>음수이면 </a:t>
            </a:r>
            <a:r>
              <a:rPr lang="en-US" altLang="ko-KR" dirty="0"/>
              <a:t>"negative", 0</a:t>
            </a:r>
            <a:r>
              <a:rPr lang="ko-KR" altLang="en-US" dirty="0"/>
              <a:t>이면 </a:t>
            </a:r>
            <a:r>
              <a:rPr lang="en-US" altLang="ko-KR" dirty="0"/>
              <a:t>"zero"</a:t>
            </a:r>
            <a:r>
              <a:rPr lang="ko-KR" altLang="en-US" dirty="0"/>
              <a:t>를 출력하시오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3 </a:t>
            </a:r>
            <a:r>
              <a:rPr lang="ko-KR" altLang="en-US" dirty="0"/>
              <a:t>세변의 길이를 입력 받아 삼각형의 둘레를 구하시오</a:t>
            </a:r>
            <a:r>
              <a:rPr lang="en-US" altLang="ko-KR" dirty="0"/>
              <a:t>.(</a:t>
            </a:r>
            <a:r>
              <a:rPr lang="ko-KR" altLang="en-US" dirty="0"/>
              <a:t>단 삼각형이 형성 안 되는 경우 체크하여 오류 처리 할 것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4 </a:t>
            </a:r>
            <a:r>
              <a:rPr lang="ko-KR" altLang="en-US" dirty="0"/>
              <a:t>연도를 입력 받아 윤년인지 아닌지 알려주기</a:t>
            </a:r>
          </a:p>
          <a:p>
            <a:r>
              <a:rPr lang="en-US" altLang="ko-KR" dirty="0" smtClean="0"/>
              <a:t>5 </a:t>
            </a:r>
            <a:r>
              <a:rPr lang="ko-KR" altLang="en-US" dirty="0"/>
              <a:t>연봉에 따른 세금 계산하기</a:t>
            </a:r>
          </a:p>
          <a:p>
            <a:pPr>
              <a:buNone/>
            </a:pP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smtClean="0"/>
              <a:t>10,000,000</a:t>
            </a:r>
            <a:r>
              <a:rPr lang="ko-KR" altLang="en-US" dirty="0" smtClean="0"/>
              <a:t>원까지는 </a:t>
            </a:r>
            <a:r>
              <a:rPr lang="en-US" altLang="ko-KR" dirty="0"/>
              <a:t>10%, </a:t>
            </a:r>
            <a:r>
              <a:rPr lang="en-US" altLang="ko-KR" dirty="0" smtClean="0"/>
              <a:t>10,000,000~40,000,000</a:t>
            </a:r>
            <a:r>
              <a:rPr lang="ko-KR" altLang="en-US" dirty="0" smtClean="0"/>
              <a:t>원 분은</a:t>
            </a:r>
            <a:r>
              <a:rPr lang="en-US" altLang="ko-KR" dirty="0" smtClean="0"/>
              <a:t>, </a:t>
            </a:r>
            <a:r>
              <a:rPr lang="en-US" altLang="ko-KR" dirty="0"/>
              <a:t>20%, </a:t>
            </a:r>
            <a:r>
              <a:rPr lang="en-US" altLang="ko-KR" dirty="0" smtClean="0"/>
              <a:t>40,000,000</a:t>
            </a:r>
            <a:r>
              <a:rPr lang="ko-KR" altLang="en-US" dirty="0" smtClean="0"/>
              <a:t>원 </a:t>
            </a:r>
            <a:r>
              <a:rPr lang="ko-KR" altLang="en-US" dirty="0"/>
              <a:t>이상 분은 </a:t>
            </a:r>
            <a:r>
              <a:rPr lang="en-US" altLang="ko-KR" dirty="0"/>
              <a:t>30</a:t>
            </a:r>
            <a:r>
              <a:rPr lang="en-US" altLang="ko-KR" dirty="0" smtClean="0"/>
              <a:t>%</a:t>
            </a:r>
            <a:r>
              <a:rPr lang="ko-KR" altLang="en-US" dirty="0" smtClean="0"/>
              <a:t>로 할 것</a:t>
            </a:r>
            <a:r>
              <a:rPr lang="en-US" altLang="ko-KR" dirty="0" smtClean="0"/>
              <a:t>! )</a:t>
            </a:r>
          </a:p>
          <a:p>
            <a:pPr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)12,000,000</a:t>
            </a:r>
            <a:r>
              <a:rPr lang="ko-KR" altLang="en-US" dirty="0" smtClean="0"/>
              <a:t>원이면 </a:t>
            </a:r>
            <a:r>
              <a:rPr lang="ko-KR" altLang="en-US" dirty="0"/>
              <a:t>세금은 </a:t>
            </a:r>
            <a:r>
              <a:rPr lang="en-US" altLang="ko-KR" dirty="0" smtClean="0"/>
              <a:t>10,000,000</a:t>
            </a:r>
            <a:r>
              <a:rPr lang="ko-KR" altLang="en-US" dirty="0" smtClean="0"/>
              <a:t>원</a:t>
            </a:r>
            <a:r>
              <a:rPr lang="ko-KR" altLang="en-US" dirty="0"/>
              <a:t>*</a:t>
            </a:r>
            <a:r>
              <a:rPr lang="en-US" altLang="ko-KR" dirty="0"/>
              <a:t>10% </a:t>
            </a:r>
            <a:r>
              <a:rPr lang="en-US" altLang="ko-KR" dirty="0" smtClean="0"/>
              <a:t>+ 2,000,000</a:t>
            </a:r>
            <a:r>
              <a:rPr lang="ko-KR" altLang="en-US" dirty="0" smtClean="0"/>
              <a:t>원</a:t>
            </a:r>
            <a:r>
              <a:rPr lang="ko-KR" altLang="en-US" dirty="0"/>
              <a:t>*</a:t>
            </a:r>
            <a:r>
              <a:rPr lang="en-US" altLang="ko-KR" dirty="0"/>
              <a:t>20% </a:t>
            </a:r>
          </a:p>
          <a:p>
            <a:r>
              <a:rPr lang="en-US" altLang="ko-KR" dirty="0" smtClean="0"/>
              <a:t>6 </a:t>
            </a:r>
            <a:r>
              <a:rPr lang="ko-KR" altLang="en-US" dirty="0"/>
              <a:t>두 정수를 입력 받아  큰 수를 작은 수로 나눈 결과를 소수점 아래 자리 포함하여 출력하시오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7 </a:t>
            </a:r>
            <a:r>
              <a:rPr lang="ko-KR" altLang="en-US" dirty="0"/>
              <a:t>입력 받은 문자가 대문자이면 소문자로</a:t>
            </a:r>
            <a:r>
              <a:rPr lang="en-US" altLang="ko-KR" dirty="0"/>
              <a:t>, </a:t>
            </a:r>
            <a:r>
              <a:rPr lang="ko-KR" altLang="en-US" dirty="0"/>
              <a:t>소문자이면 대문자로</a:t>
            </a:r>
            <a:r>
              <a:rPr lang="en-US" altLang="ko-KR" dirty="0"/>
              <a:t>, </a:t>
            </a:r>
            <a:r>
              <a:rPr lang="ko-KR" altLang="en-US" dirty="0"/>
              <a:t>그 외는 그대로 출력하시오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41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제어문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개요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4198059" cy="5458162"/>
          </a:xfrm>
        </p:spPr>
        <p:txBody>
          <a:bodyPr/>
          <a:lstStyle/>
          <a:p>
            <a:r>
              <a:rPr lang="ko-KR" altLang="en-US" dirty="0" smtClean="0"/>
              <a:t>순차적 실행</a:t>
            </a:r>
            <a:endParaRPr lang="en-US" altLang="ko-KR" dirty="0" smtClean="0"/>
          </a:p>
          <a:p>
            <a:pPr lvl="1"/>
            <a:r>
              <a:rPr lang="ko-KR" altLang="en-US" dirty="0"/>
              <a:t>지금까지 배워 온 프로그램의 실행 순서의 </a:t>
            </a:r>
            <a:r>
              <a:rPr lang="ko-KR" altLang="en-US" dirty="0" smtClean="0"/>
              <a:t>원칙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순차적</a:t>
            </a:r>
            <a:r>
              <a:rPr lang="en-US" altLang="ko-KR" dirty="0"/>
              <a:t>(sequential) </a:t>
            </a:r>
            <a:r>
              <a:rPr lang="ko-KR" altLang="en-US" dirty="0"/>
              <a:t>실행</a:t>
            </a:r>
          </a:p>
          <a:p>
            <a:pPr lvl="1"/>
            <a:r>
              <a:rPr lang="en-US" altLang="ko-KR" dirty="0" smtClean="0"/>
              <a:t>main </a:t>
            </a:r>
            <a:r>
              <a:rPr lang="ko-KR" altLang="en-US" dirty="0"/>
              <a:t>함수 내부에서 배치된 문장이 순차적으로 실행되는 흐름</a:t>
            </a:r>
            <a:endParaRPr lang="en-US" altLang="ko-KR" dirty="0"/>
          </a:p>
          <a:p>
            <a:r>
              <a:rPr lang="ko-KR" altLang="en-US" dirty="0" smtClean="0"/>
              <a:t>비순차적 </a:t>
            </a:r>
            <a:r>
              <a:rPr lang="ko-KR" altLang="en-US" dirty="0"/>
              <a:t>실행의 </a:t>
            </a:r>
            <a:r>
              <a:rPr lang="ko-KR" altLang="en-US" dirty="0" err="1"/>
              <a:t>제어문</a:t>
            </a:r>
            <a:endParaRPr lang="ko-KR" altLang="en-US" dirty="0"/>
          </a:p>
          <a:p>
            <a:pPr lvl="1"/>
            <a:r>
              <a:rPr lang="ko-KR" altLang="en-US" dirty="0" smtClean="0"/>
              <a:t>순차적 실행만으로 프로그램을 모두 작성한다면 매우 비효율적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프로그램의 </a:t>
            </a:r>
            <a:r>
              <a:rPr lang="ko-KR" altLang="en-US" dirty="0"/>
              <a:t>실행 순서를 제어하는 </a:t>
            </a:r>
            <a:r>
              <a:rPr lang="ko-KR" altLang="en-US" dirty="0" err="1"/>
              <a:t>제어문</a:t>
            </a:r>
            <a:r>
              <a:rPr lang="en-US" altLang="ko-KR" dirty="0"/>
              <a:t>(</a:t>
            </a:r>
            <a:r>
              <a:rPr lang="en-US" altLang="ko-KR" dirty="0" smtClean="0"/>
              <a:t>control statement)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2"/>
            <a:r>
              <a:rPr lang="ko-KR" altLang="en-US" dirty="0"/>
              <a:t>선택과 반복 등 순차적인 실행을 </a:t>
            </a:r>
            <a:r>
              <a:rPr lang="ko-KR" altLang="en-US" dirty="0" smtClean="0"/>
              <a:t>변형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제어문의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19" y="1256108"/>
            <a:ext cx="3290713" cy="49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5413701" cy="545816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조건선택</a:t>
            </a:r>
            <a:endParaRPr lang="en-US" altLang="ko-KR" dirty="0" smtClean="0"/>
          </a:p>
          <a:p>
            <a:pPr lvl="1"/>
            <a:r>
              <a:rPr lang="ko-KR" altLang="en-US" dirty="0"/>
              <a:t>두 개 또는 여러 개 중에서 한 개를 선택하도록 지원하는 구문</a:t>
            </a:r>
            <a:endParaRPr lang="en-US" altLang="ko-KR" dirty="0"/>
          </a:p>
          <a:p>
            <a:r>
              <a:rPr lang="ko-KR" altLang="en-US" dirty="0" smtClean="0"/>
              <a:t>반복</a:t>
            </a:r>
            <a:r>
              <a:rPr lang="en-US" altLang="ko-KR" dirty="0"/>
              <a:t>(</a:t>
            </a:r>
            <a:r>
              <a:rPr lang="ko-KR" altLang="en-US" dirty="0"/>
              <a:t>순환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정해진 횟수 또는 조건을 만족하면 정해진 몇 개의 문장을 여러 번 실행하는 구문</a:t>
            </a:r>
            <a:endParaRPr lang="en-US" altLang="ko-KR" dirty="0"/>
          </a:p>
          <a:p>
            <a:r>
              <a:rPr lang="ko-KR" altLang="en-US" dirty="0" smtClean="0"/>
              <a:t>분기처리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break </a:t>
            </a:r>
            <a:r>
              <a:rPr lang="ko-KR" altLang="en-US" dirty="0" smtClean="0"/>
              <a:t>문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작업을 </a:t>
            </a:r>
            <a:r>
              <a:rPr lang="ko-KR" altLang="en-US" dirty="0"/>
              <a:t>수행 도중 조건에 따라 반복이나 선택을 빠져 </a:t>
            </a:r>
            <a:r>
              <a:rPr lang="ko-KR" altLang="en-US" dirty="0" smtClean="0"/>
              <a:t>나가기</a:t>
            </a:r>
            <a:endParaRPr lang="en-US" altLang="ko-KR" dirty="0" smtClean="0"/>
          </a:p>
          <a:p>
            <a:pPr lvl="1"/>
            <a:r>
              <a:rPr lang="en-US" altLang="ko-KR" dirty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일정구문을 </a:t>
            </a:r>
            <a:r>
              <a:rPr lang="ko-KR" altLang="en-US" dirty="0"/>
              <a:t>실행하지 않고 다음 반복을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goto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지정된 </a:t>
            </a:r>
            <a:r>
              <a:rPr lang="ko-KR" altLang="en-US" dirty="0"/>
              <a:t>위치로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/>
            <a:r>
              <a:rPr lang="en-US" altLang="ko-KR" dirty="0"/>
              <a:t>return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 </a:t>
            </a:r>
            <a:r>
              <a:rPr lang="ko-KR" altLang="en-US" dirty="0"/>
              <a:t>수행을 마치고 이전 위치로 </a:t>
            </a:r>
            <a:r>
              <a:rPr lang="ko-KR" altLang="en-US" dirty="0" smtClean="0"/>
              <a:t>돌아가는 구문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종류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61" y="4808237"/>
            <a:ext cx="1999144" cy="1707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637" y="966607"/>
            <a:ext cx="1995668" cy="1714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15" y="2867991"/>
            <a:ext cx="1992190" cy="17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조건에 따른 선택 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if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3460144" cy="5458162"/>
          </a:xfrm>
        </p:spPr>
        <p:txBody>
          <a:bodyPr>
            <a:normAutofit/>
          </a:bodyPr>
          <a:lstStyle/>
          <a:p>
            <a:r>
              <a:rPr lang="ko-KR" altLang="en-US" dirty="0"/>
              <a:t>조건에 따른 결정</a:t>
            </a:r>
          </a:p>
          <a:p>
            <a:pPr lvl="1"/>
            <a:r>
              <a:rPr lang="ko-KR" altLang="en-US" dirty="0"/>
              <a:t>일상생활에서 조건에 따라 해야 할 내용이 결정되는 사례는 매우 많을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여러분은 </a:t>
            </a:r>
            <a:r>
              <a:rPr lang="ko-KR" altLang="en-US" dirty="0"/>
              <a:t>성적에 </a:t>
            </a:r>
            <a:r>
              <a:rPr lang="ko-KR" altLang="en-US" dirty="0" smtClean="0"/>
              <a:t>따라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장학금을 </a:t>
            </a:r>
            <a:r>
              <a:rPr lang="ko-KR" altLang="en-US" dirty="0"/>
              <a:t>받을 수도 있고 못 받을 수도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조건에 따른 선택 개요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92" y="1619910"/>
            <a:ext cx="4454639" cy="106960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359024" y="3076575"/>
            <a:ext cx="4997451" cy="3553475"/>
            <a:chOff x="3519833" y="1700681"/>
            <a:chExt cx="5438550" cy="40216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833" y="1700681"/>
              <a:ext cx="5437492" cy="232451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0850" y="4003213"/>
              <a:ext cx="5427533" cy="171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073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if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51" y="1676667"/>
            <a:ext cx="4109296" cy="16865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44" y="3480953"/>
            <a:ext cx="4432601" cy="1916379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5873" y="1351808"/>
            <a:ext cx="4334850" cy="3693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가장 간단한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문의 형태</a:t>
            </a:r>
          </a:p>
          <a:p>
            <a:pPr marL="457200" lvl="1" indent="0">
              <a:buNone/>
            </a:pPr>
            <a:r>
              <a:rPr lang="en-US" altLang="ko-KR" dirty="0" smtClean="0"/>
              <a:t>if (</a:t>
            </a:r>
            <a:r>
              <a:rPr lang="en-US" altLang="ko-KR" dirty="0" err="1" smtClean="0"/>
              <a:t>cond</a:t>
            </a:r>
            <a:r>
              <a:rPr lang="en-US" altLang="ko-KR" dirty="0" smtClean="0"/>
              <a:t>) </a:t>
            </a:r>
          </a:p>
          <a:p>
            <a:pPr marL="457200" lvl="1" indent="0">
              <a:buNone/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stmt</a:t>
            </a:r>
            <a:r>
              <a:rPr lang="en-US" altLang="ko-KR" dirty="0" smtClean="0"/>
              <a:t>;</a:t>
            </a:r>
          </a:p>
          <a:p>
            <a:pPr lvl="2"/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아니면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참이면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 smtClean="0"/>
              <a:t>stmt</a:t>
            </a:r>
            <a:r>
              <a:rPr lang="ko-KR" altLang="en-US" dirty="0" smtClean="0"/>
              <a:t>를 실행 </a:t>
            </a:r>
            <a:endParaRPr lang="en-US" altLang="ko-KR" dirty="0" smtClean="0"/>
          </a:p>
          <a:p>
            <a:pPr lvl="3"/>
            <a:r>
              <a:rPr lang="ko-KR" altLang="en-US" dirty="0"/>
              <a:t>문장 </a:t>
            </a:r>
            <a:r>
              <a:rPr lang="en-US" altLang="ko-KR" dirty="0" err="1"/>
              <a:t>stmt</a:t>
            </a:r>
            <a:r>
              <a:rPr lang="ko-KR" altLang="en-US" dirty="0"/>
              <a:t>는 여러 문장이라면 블록으로 </a:t>
            </a:r>
            <a:r>
              <a:rPr lang="ko-KR" altLang="en-US" dirty="0" smtClean="0"/>
              <a:t>구성</a:t>
            </a:r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거짓이면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 smtClean="0"/>
              <a:t>stmt</a:t>
            </a:r>
            <a:r>
              <a:rPr lang="ko-KR" altLang="en-US" dirty="0" smtClean="0"/>
              <a:t>를 실행하지 않음</a:t>
            </a:r>
          </a:p>
        </p:txBody>
      </p:sp>
    </p:spTree>
    <p:extLst>
      <p:ext uri="{BB962C8B-B14F-4D97-AF65-F5344CB8AC3E}">
        <p14:creationId xmlns:p14="http://schemas.microsoft.com/office/powerpoint/2010/main" val="264924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4109924" cy="570746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조건 만족 여부에 대한 선택 </a:t>
            </a:r>
            <a:r>
              <a:rPr lang="en-US" altLang="ko-KR" dirty="0"/>
              <a:t>if else</a:t>
            </a:r>
          </a:p>
          <a:p>
            <a:pPr marL="457200" lvl="1" indent="0">
              <a:buNone/>
            </a:pPr>
            <a:r>
              <a:rPr lang="en-US" altLang="ko-KR" dirty="0" smtClean="0"/>
              <a:t>if </a:t>
            </a:r>
            <a:r>
              <a:rPr lang="en-US" altLang="ko-KR" dirty="0"/>
              <a:t>(</a:t>
            </a:r>
            <a:r>
              <a:rPr lang="en-US" altLang="ko-KR" dirty="0" err="1"/>
              <a:t>cond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   stmt1</a:t>
            </a:r>
            <a:r>
              <a:rPr lang="en-US" altLang="ko-KR" dirty="0"/>
              <a:t>;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else </a:t>
            </a:r>
          </a:p>
          <a:p>
            <a:pPr marL="457200" lvl="1" indent="0">
              <a:buNone/>
            </a:pPr>
            <a:r>
              <a:rPr lang="en-US" altLang="ko-KR" dirty="0" smtClean="0"/>
              <a:t>    stmt2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 smtClean="0"/>
              <a:t>조건 </a:t>
            </a:r>
            <a:r>
              <a:rPr lang="en-US" altLang="ko-KR" dirty="0" err="1"/>
              <a:t>cond</a:t>
            </a:r>
            <a:r>
              <a:rPr lang="ko-KR" altLang="en-US" dirty="0"/>
              <a:t>를 만족하면 </a:t>
            </a:r>
            <a:r>
              <a:rPr lang="en-US" altLang="ko-KR" dirty="0"/>
              <a:t>stmt1</a:t>
            </a:r>
            <a:r>
              <a:rPr lang="ko-KR" altLang="en-US" dirty="0"/>
              <a:t>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조건 </a:t>
            </a:r>
            <a:r>
              <a:rPr lang="en-US" altLang="ko-KR" dirty="0" err="1"/>
              <a:t>cond</a:t>
            </a:r>
            <a:r>
              <a:rPr lang="ko-KR" altLang="en-US" dirty="0"/>
              <a:t>를 만족하지 않으면 </a:t>
            </a:r>
            <a:r>
              <a:rPr lang="en-US" altLang="ko-KR" dirty="0"/>
              <a:t>stmt2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stmt1</a:t>
            </a:r>
            <a:r>
              <a:rPr lang="ko-KR" altLang="en-US" dirty="0"/>
              <a:t>과 </a:t>
            </a:r>
            <a:r>
              <a:rPr lang="en-US" altLang="ko-KR" dirty="0"/>
              <a:t>stmt2 </a:t>
            </a:r>
            <a:r>
              <a:rPr lang="ko-KR" altLang="en-US" dirty="0"/>
              <a:t>둘 중의 하나를 선택하는 </a:t>
            </a:r>
            <a:r>
              <a:rPr lang="ko-KR" altLang="en-US" dirty="0" smtClean="0"/>
              <a:t>구문</a:t>
            </a:r>
            <a:endParaRPr lang="en-US" altLang="ko-KR" dirty="0" smtClean="0"/>
          </a:p>
          <a:p>
            <a:r>
              <a:rPr lang="ko-KR" altLang="en-US" dirty="0" err="1" smtClean="0"/>
              <a:t>조건식에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나머지 </a:t>
            </a:r>
            <a:r>
              <a:rPr lang="ko-KR" altLang="en-US" dirty="0"/>
              <a:t>연산자 </a:t>
            </a:r>
            <a:r>
              <a:rPr lang="en-US" altLang="ko-KR" dirty="0" smtClean="0"/>
              <a:t>%</a:t>
            </a:r>
            <a:r>
              <a:rPr lang="ko-KR" altLang="en-US" dirty="0" smtClean="0"/>
              <a:t>의 사용</a:t>
            </a:r>
            <a:endParaRPr lang="ko-KR" altLang="en-US" dirty="0"/>
          </a:p>
          <a:p>
            <a:pPr lvl="1"/>
            <a:r>
              <a:rPr lang="en-US" altLang="ko-KR" dirty="0" smtClean="0"/>
              <a:t>if( n </a:t>
            </a:r>
            <a:r>
              <a:rPr lang="en-US" altLang="ko-KR" dirty="0"/>
              <a:t>% 2 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참이면</a:t>
            </a:r>
            <a:r>
              <a:rPr lang="en-US" altLang="ko-KR" dirty="0" smtClean="0"/>
              <a:t>(0</a:t>
            </a:r>
            <a:r>
              <a:rPr lang="ko-KR" altLang="en-US" dirty="0"/>
              <a:t>이 </a:t>
            </a:r>
            <a:r>
              <a:rPr lang="ko-KR" altLang="en-US" dirty="0" smtClean="0"/>
              <a:t>아니면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홀수이고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거짓이면</a:t>
            </a:r>
            <a:r>
              <a:rPr lang="en-US" altLang="ko-KR" dirty="0" smtClean="0"/>
              <a:t>(0 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) </a:t>
            </a:r>
            <a:r>
              <a:rPr lang="ko-KR" altLang="en-US" dirty="0" smtClean="0"/>
              <a:t>짝수</a:t>
            </a:r>
            <a:endParaRPr lang="en-US" altLang="ko-KR" dirty="0" smtClean="0"/>
          </a:p>
          <a:p>
            <a:r>
              <a:rPr lang="en-US" altLang="ko-KR" dirty="0" smtClean="0"/>
              <a:t>if(n </a:t>
            </a:r>
            <a:r>
              <a:rPr lang="en-US" altLang="ko-KR" dirty="0"/>
              <a:t>!= 0)</a:t>
            </a:r>
            <a:r>
              <a:rPr lang="ko-KR" altLang="en-US" dirty="0"/>
              <a:t>와 </a:t>
            </a:r>
            <a:r>
              <a:rPr lang="en-US" altLang="ko-KR" dirty="0" smtClean="0"/>
              <a:t>if(n</a:t>
            </a:r>
            <a:r>
              <a:rPr lang="en-US" altLang="ko-KR" dirty="0"/>
              <a:t>)</a:t>
            </a:r>
            <a:r>
              <a:rPr lang="ko-KR" altLang="en-US" dirty="0"/>
              <a:t>은 같은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마찬가지로 </a:t>
            </a:r>
            <a:r>
              <a:rPr lang="en-US" altLang="ko-KR" dirty="0" smtClean="0"/>
              <a:t>if(n </a:t>
            </a:r>
            <a:r>
              <a:rPr lang="en-US" altLang="ko-KR" dirty="0"/>
              <a:t>== 0)</a:t>
            </a:r>
            <a:r>
              <a:rPr lang="ko-KR" altLang="en-US" dirty="0"/>
              <a:t>와 </a:t>
            </a:r>
            <a:r>
              <a:rPr lang="en-US" altLang="ko-KR" dirty="0" smtClean="0"/>
              <a:t>if(!</a:t>
            </a:r>
            <a:r>
              <a:rPr lang="en-US" altLang="ko-KR" dirty="0"/>
              <a:t>n</a:t>
            </a:r>
            <a:r>
              <a:rPr lang="en-US" altLang="ko-KR" dirty="0" smtClean="0"/>
              <a:t>)</a:t>
            </a:r>
            <a:r>
              <a:rPr lang="ko-KR" altLang="en-US" dirty="0" smtClean="0"/>
              <a:t>도 </a:t>
            </a:r>
            <a:r>
              <a:rPr lang="ko-KR" altLang="en-US" dirty="0"/>
              <a:t>같은 </a:t>
            </a:r>
            <a:r>
              <a:rPr lang="ko-KR" altLang="en-US" dirty="0" smtClean="0"/>
              <a:t>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if else </a:t>
            </a:r>
            <a:r>
              <a:rPr lang="ko-KR" altLang="en-US" dirty="0"/>
              <a:t>문장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15" y="964122"/>
            <a:ext cx="3899970" cy="2045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14" y="3255097"/>
            <a:ext cx="4001037" cy="14827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577" y="5001658"/>
            <a:ext cx="4619474" cy="16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10445</TotalTime>
  <Words>955</Words>
  <Application>Microsoft Office PowerPoint</Application>
  <PresentationFormat>화면 슬라이드 쇼(4:3)</PresentationFormat>
  <Paragraphs>160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Adobe Fan Heiti Std B</vt:lpstr>
      <vt:lpstr>나눔고딕</vt:lpstr>
      <vt:lpstr>맑은 고딕</vt:lpstr>
      <vt:lpstr>Arial</vt:lpstr>
      <vt:lpstr>Tahoma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HOBRO</cp:lastModifiedBy>
  <cp:revision>452</cp:revision>
  <cp:lastPrinted>2016-01-06T02:11:22Z</cp:lastPrinted>
  <dcterms:created xsi:type="dcterms:W3CDTF">2013-05-23T04:26:30Z</dcterms:created>
  <dcterms:modified xsi:type="dcterms:W3CDTF">2018-10-30T03:36:23Z</dcterms:modified>
</cp:coreProperties>
</file>